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9" r:id="rId1"/>
    <p:sldMasterId id="2147483659" r:id="rId2"/>
    <p:sldMasterId id="2147483669" r:id="rId3"/>
  </p:sldMasterIdLst>
  <p:notesMasterIdLst>
    <p:notesMasterId r:id="rId34"/>
  </p:notesMasterIdLst>
  <p:sldIdLst>
    <p:sldId id="719" r:id="rId4"/>
    <p:sldId id="717" r:id="rId5"/>
    <p:sldId id="718" r:id="rId6"/>
    <p:sldId id="720" r:id="rId7"/>
    <p:sldId id="722" r:id="rId8"/>
    <p:sldId id="721" r:id="rId9"/>
    <p:sldId id="723" r:id="rId10"/>
    <p:sldId id="724" r:id="rId11"/>
    <p:sldId id="725" r:id="rId12"/>
    <p:sldId id="726" r:id="rId13"/>
    <p:sldId id="728" r:id="rId14"/>
    <p:sldId id="733" r:id="rId15"/>
    <p:sldId id="745" r:id="rId16"/>
    <p:sldId id="735" r:id="rId17"/>
    <p:sldId id="736" r:id="rId18"/>
    <p:sldId id="729" r:id="rId19"/>
    <p:sldId id="730" r:id="rId20"/>
    <p:sldId id="731" r:id="rId21"/>
    <p:sldId id="727" r:id="rId22"/>
    <p:sldId id="742" r:id="rId23"/>
    <p:sldId id="740" r:id="rId24"/>
    <p:sldId id="747" r:id="rId25"/>
    <p:sldId id="748" r:id="rId26"/>
    <p:sldId id="737" r:id="rId27"/>
    <p:sldId id="738" r:id="rId28"/>
    <p:sldId id="739" r:id="rId29"/>
    <p:sldId id="746" r:id="rId30"/>
    <p:sldId id="741" r:id="rId31"/>
    <p:sldId id="743" r:id="rId32"/>
    <p:sldId id="744" r:id="rId33"/>
  </p:sldIdLst>
  <p:sldSz cx="9144000" cy="5143500" type="screen16x9"/>
  <p:notesSz cx="6858000" cy="931386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3540F3E4-3A56-594D-A98C-62123F4F527F}">
          <p14:sldIdLst>
            <p14:sldId id="719"/>
            <p14:sldId id="717"/>
            <p14:sldId id="718"/>
            <p14:sldId id="720"/>
            <p14:sldId id="722"/>
            <p14:sldId id="721"/>
            <p14:sldId id="723"/>
            <p14:sldId id="724"/>
            <p14:sldId id="725"/>
            <p14:sldId id="726"/>
            <p14:sldId id="728"/>
            <p14:sldId id="733"/>
            <p14:sldId id="745"/>
            <p14:sldId id="735"/>
            <p14:sldId id="736"/>
            <p14:sldId id="729"/>
            <p14:sldId id="730"/>
            <p14:sldId id="731"/>
            <p14:sldId id="727"/>
            <p14:sldId id="742"/>
            <p14:sldId id="740"/>
            <p14:sldId id="747"/>
            <p14:sldId id="748"/>
            <p14:sldId id="737"/>
            <p14:sldId id="738"/>
            <p14:sldId id="739"/>
            <p14:sldId id="746"/>
            <p14:sldId id="741"/>
            <p14:sldId id="743"/>
            <p14:sldId id="7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bw"/>
  <p:clrMru>
    <a:srgbClr val="BF5700"/>
    <a:srgbClr val="C6531F"/>
    <a:srgbClr val="C01338"/>
    <a:srgbClr val="C00000"/>
    <a:srgbClr val="79C82A"/>
    <a:srgbClr val="DE7E7A"/>
    <a:srgbClr val="D61C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90860" autoAdjust="0"/>
  </p:normalViewPr>
  <p:slideViewPr>
    <p:cSldViewPr snapToGrid="0">
      <p:cViewPr>
        <p:scale>
          <a:sx n="130" d="100"/>
          <a:sy n="130" d="100"/>
        </p:scale>
        <p:origin x="1960" y="61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jpg>
</file>

<file path=ppt/media/image2.jpg>
</file>

<file path=ppt/media/image3.jp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fld id="{F6FD56A5-6355-4B13-B783-7CC5477550B3}" type="datetimeFigureOut">
              <a:rPr lang="en-US"/>
              <a:pPr>
                <a:defRPr/>
              </a:pPr>
              <a:t>8/22/25</a:t>
            </a:fld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7025" y="700088"/>
            <a:ext cx="6203950" cy="34909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24085"/>
            <a:ext cx="5486400" cy="4191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6554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846554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fld id="{6E074355-CE0D-4C68-A6CB-C364ED71B3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0979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31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8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11E0C-7CE4-3BEB-04AB-53AC89AB3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00F782-9120-3D7A-0CD8-91C2B5C1E2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3671C7-5020-3C61-C821-A53DF0769A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D73DDE-20EC-D982-6085-AA59A36BB5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1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949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343"/>
            <a:ext cx="7772400" cy="110299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2"/>
                </a:solidFill>
                <a:latin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61331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82496"/>
            <a:ext cx="4038600" cy="310872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82496"/>
            <a:ext cx="4038600" cy="310872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043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20688" y="641510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575050" y="920884"/>
            <a:ext cx="5111750" cy="40511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420688" y="1601629"/>
            <a:ext cx="3008313" cy="314182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9021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792288" y="3829050"/>
            <a:ext cx="5486400" cy="4257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8580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254817"/>
            <a:ext cx="5486400" cy="6029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6708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82496"/>
            <a:ext cx="8229600" cy="29489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0783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latin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/>
                </a:solidFill>
                <a:latin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5988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82496"/>
            <a:ext cx="4038600" cy="30175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82496"/>
            <a:ext cx="4038600" cy="30175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6750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688" y="641510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20884"/>
            <a:ext cx="5111750" cy="405116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0688" y="1601629"/>
            <a:ext cx="3008313" cy="314182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6964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829050"/>
            <a:ext cx="5486400" cy="4257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85800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254817"/>
            <a:ext cx="5486400" cy="6029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6138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69085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82496"/>
            <a:ext cx="8229600" cy="2914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7501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latin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/>
                </a:solidFill>
                <a:latin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9158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95300" y="1200150"/>
            <a:ext cx="7886700" cy="175260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/>
          <a:p>
            <a:r>
              <a:rPr lang="en-US" dirty="0"/>
              <a:t>Insert your</a:t>
            </a:r>
            <a:br>
              <a:rPr lang="en-US" dirty="0"/>
            </a:br>
            <a:r>
              <a:rPr lang="en-US" dirty="0"/>
              <a:t>headline here</a:t>
            </a:r>
            <a:br>
              <a:rPr lang="en-US" dirty="0"/>
            </a:br>
            <a:r>
              <a:rPr lang="en-US" dirty="0"/>
              <a:t>up to 3 lines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95300" y="3333749"/>
            <a:ext cx="7886700" cy="457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Insert your subtitle or any additional description text here up to</a:t>
            </a:r>
            <a:br>
              <a:rPr lang="en-US" dirty="0"/>
            </a:br>
            <a:r>
              <a:rPr lang="en-US" dirty="0"/>
              <a:t>two lines of text or you can delete this text box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628650" y="3105150"/>
            <a:ext cx="56197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9"/>
          <p:cNvSpPr txBox="1">
            <a:spLocks/>
          </p:cNvSpPr>
          <p:nvPr userDrawn="1"/>
        </p:nvSpPr>
        <p:spPr>
          <a:xfrm>
            <a:off x="490384" y="4171949"/>
            <a:ext cx="7886700" cy="4572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50000"/>
              </a:lnSpc>
              <a:spcAft>
                <a:spcPts val="0"/>
              </a:spcAft>
            </a:pPr>
            <a:r>
              <a:rPr lang="en-US" sz="1050" b="0" i="0" cap="all" baseline="0" dirty="0">
                <a:latin typeface="Arial Black" charset="0"/>
              </a:rPr>
              <a:t>Presenter or speaker name</a:t>
            </a:r>
          </a:p>
          <a:p>
            <a:pPr fontAlgn="auto">
              <a:lnSpc>
                <a:spcPct val="30000"/>
              </a:lnSpc>
              <a:spcAft>
                <a:spcPts val="0"/>
              </a:spcAft>
            </a:pPr>
            <a:r>
              <a:rPr lang="en-US" sz="1050" dirty="0"/>
              <a:t>Position/Role,</a:t>
            </a:r>
            <a:r>
              <a:rPr lang="en-US" sz="1050" baseline="0" dirty="0"/>
              <a:t> The University of Texas at Austin</a:t>
            </a:r>
            <a:endParaRPr lang="en-US" sz="1050" dirty="0"/>
          </a:p>
        </p:txBody>
      </p:sp>
      <p:sp>
        <p:nvSpPr>
          <p:cNvPr id="16" name="Text Placeholder 9"/>
          <p:cNvSpPr txBox="1">
            <a:spLocks/>
          </p:cNvSpPr>
          <p:nvPr userDrawn="1"/>
        </p:nvSpPr>
        <p:spPr>
          <a:xfrm>
            <a:off x="548640" y="457200"/>
            <a:ext cx="7828444" cy="3892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1200" b="0" i="0" cap="all" baseline="0" dirty="0">
                <a:latin typeface="Arial Black" charset="0"/>
              </a:rPr>
              <a:t>Month 20xx</a:t>
            </a:r>
            <a:endParaRPr 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503322918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800" b="1" i="0" kern="800" cap="all" normalizeH="0" baseline="0">
          <a:solidFill>
            <a:schemeClr val="bg1"/>
          </a:solidFill>
          <a:latin typeface="Arial Black" charset="0"/>
          <a:ea typeface="Arial Black" charset="0"/>
          <a:cs typeface="Arial Black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1400" b="0" i="0" kern="1200" baseline="0">
          <a:solidFill>
            <a:schemeClr val="bg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80210"/>
            <a:ext cx="8229600" cy="29489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1823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7" r:id="rId5"/>
    <p:sldLayoutId id="2147483668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bg2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bg2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2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2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2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2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9972"/>
            <a:ext cx="822960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9163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7" r:id="rId5"/>
    <p:sldLayoutId id="2147483678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bg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22A06-295C-BCB2-0694-68185AB904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CS 395T: Communicative and Grounded AI Agents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79ABF7-DDF2-9EF9-55CF-9D32BEC971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097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1853D-75AA-D3B0-2871-CE4E0AF7F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E7DD6-BB12-FD50-4E53-6FD855810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Presentations will be a reading group format</a:t>
            </a:r>
          </a:p>
          <a:p>
            <a:pPr lvl="1"/>
            <a:r>
              <a:rPr lang="en-US" dirty="0"/>
              <a:t>Presenter’s job is to be the expert in the room</a:t>
            </a:r>
          </a:p>
          <a:p>
            <a:pPr lvl="1"/>
            <a:r>
              <a:rPr lang="en-US" dirty="0"/>
              <a:t>Assume everyone else has read the paper (this is required) but not necessarily that they have understood everything </a:t>
            </a:r>
          </a:p>
          <a:p>
            <a:r>
              <a:rPr lang="en-US" dirty="0"/>
              <a:t>Presentations should be uploaded after the class</a:t>
            </a:r>
          </a:p>
          <a:p>
            <a:pPr lvl="1"/>
            <a:r>
              <a:rPr lang="en-US" dirty="0" err="1"/>
              <a:t>Powerpoint</a:t>
            </a:r>
            <a:r>
              <a:rPr lang="en-US" dirty="0"/>
              <a:t> or Google Slides is fine </a:t>
            </a:r>
          </a:p>
          <a:p>
            <a:r>
              <a:rPr lang="en-US" dirty="0"/>
              <a:t>Presentations: content matters more than aesthetics</a:t>
            </a:r>
          </a:p>
          <a:p>
            <a:pPr lvl="1"/>
            <a:r>
              <a:rPr lang="en-US" dirty="0"/>
              <a:t>That said: they should be digestible</a:t>
            </a:r>
          </a:p>
        </p:txBody>
      </p:sp>
    </p:spTree>
    <p:extLst>
      <p:ext uri="{BB962C8B-B14F-4D97-AF65-F5344CB8AC3E}">
        <p14:creationId xmlns:p14="http://schemas.microsoft.com/office/powerpoint/2010/main" val="295096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0C6C3-54DB-F0D5-0A36-7C7A8924A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Picking a presentation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F40EA-45AA-83AD-7A60-3FFA91B6B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82496"/>
            <a:ext cx="8229600" cy="3099054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Each day is assigned multiple papers </a:t>
            </a:r>
          </a:p>
          <a:p>
            <a:pPr lvl="1"/>
            <a:r>
              <a:rPr lang="en-US" dirty="0"/>
              <a:t>Some more than others (Note: pick your day by interest</a:t>
            </a:r>
          </a:p>
          <a:p>
            <a:pPr lvl="1"/>
            <a:r>
              <a:rPr lang="en-US" dirty="0"/>
              <a:t>Depending on enrollment/interest/number of papers, I may split some of the days between two people </a:t>
            </a:r>
          </a:p>
          <a:p>
            <a:r>
              <a:rPr lang="en-US" dirty="0"/>
              <a:t>There are more students than slots, SO</a:t>
            </a:r>
          </a:p>
          <a:p>
            <a:pPr lvl="1"/>
            <a:r>
              <a:rPr lang="en-US" dirty="0"/>
              <a:t>I will try to fairly allocate students to slots based on how many papers there are and how content-heavy the papers are </a:t>
            </a:r>
          </a:p>
          <a:p>
            <a:pPr lvl="1"/>
            <a:r>
              <a:rPr lang="en-US" dirty="0"/>
              <a:t>Everyone will present at least once</a:t>
            </a:r>
          </a:p>
          <a:p>
            <a:pPr lvl="1"/>
            <a:r>
              <a:rPr lang="en-US" dirty="0"/>
              <a:t>Each day will have a secondary presenter</a:t>
            </a:r>
          </a:p>
          <a:p>
            <a:pPr lvl="1"/>
            <a:r>
              <a:rPr lang="en-US" dirty="0"/>
              <a:t>Secondary is backup (e.g. if the primary presenter is unexpectedly ill, etc.) </a:t>
            </a:r>
          </a:p>
          <a:p>
            <a:pPr lvl="1"/>
            <a:r>
              <a:rPr lang="en-US" dirty="0"/>
              <a:t>If you are primary presenter, please share your slides with me in advance of class, that way I can share them with the secondary presenter if needed</a:t>
            </a:r>
          </a:p>
          <a:p>
            <a:pPr lvl="1"/>
            <a:r>
              <a:rPr lang="en-US" dirty="0"/>
              <a:t>If you are secondary presenter, you should plan to read and understand all the papers </a:t>
            </a:r>
          </a:p>
          <a:p>
            <a:pPr lvl="1"/>
            <a:r>
              <a:rPr lang="en-US" dirty="0"/>
              <a:t>Secondary presenter should plan to be active during the discussion </a:t>
            </a:r>
          </a:p>
          <a:p>
            <a:pPr lvl="1"/>
            <a:r>
              <a:rPr lang="en-US" dirty="0"/>
              <a:t>If you are splitting your presentation day, I will likely assign you as secondary presenter twice </a:t>
            </a:r>
          </a:p>
        </p:txBody>
      </p:sp>
    </p:spTree>
    <p:extLst>
      <p:ext uri="{BB962C8B-B14F-4D97-AF65-F5344CB8AC3E}">
        <p14:creationId xmlns:p14="http://schemas.microsoft.com/office/powerpoint/2010/main" val="2722408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4347A-A51F-69D1-C0BE-F8A9B0F7C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32471-05E8-7318-49A4-BB1BA3FCB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The main object of this course</a:t>
            </a:r>
          </a:p>
          <a:p>
            <a:r>
              <a:rPr lang="en-US" dirty="0"/>
              <a:t>Should be driven by what you want to work on</a:t>
            </a:r>
          </a:p>
          <a:p>
            <a:pPr lvl="1"/>
            <a:r>
              <a:rPr lang="en-US" dirty="0"/>
              <a:t>That said: I am happy to suggest ideas </a:t>
            </a:r>
          </a:p>
          <a:p>
            <a:r>
              <a:rPr lang="en-US" dirty="0"/>
              <a:t>Can be done together or in groups</a:t>
            </a:r>
          </a:p>
          <a:p>
            <a:pPr lvl="1"/>
            <a:r>
              <a:rPr lang="en-US" dirty="0"/>
              <a:t>No more than 3 people per group </a:t>
            </a:r>
          </a:p>
          <a:p>
            <a:pPr lvl="1"/>
            <a:r>
              <a:rPr lang="en-US" dirty="0"/>
              <a:t>Each member should contribute equally; group projects will need to include a breakdown of contributions in the final submission</a:t>
            </a:r>
          </a:p>
          <a:p>
            <a:r>
              <a:rPr lang="en-US" dirty="0"/>
              <a:t>Finding a group</a:t>
            </a:r>
          </a:p>
          <a:p>
            <a:pPr lvl="1"/>
            <a:r>
              <a:rPr lang="en-US" dirty="0"/>
              <a:t>If you already know people, great! Let me know your group and project area asap.</a:t>
            </a:r>
          </a:p>
          <a:p>
            <a:pPr lvl="1"/>
            <a:r>
              <a:rPr lang="en-US" dirty="0"/>
              <a:t>If not, I will send around a topic interest form and try to match you </a:t>
            </a:r>
          </a:p>
          <a:p>
            <a:r>
              <a:rPr lang="en-US" dirty="0"/>
              <a:t>If you don’t want to be in a group</a:t>
            </a:r>
          </a:p>
          <a:p>
            <a:pPr lvl="1"/>
            <a:r>
              <a:rPr lang="en-US" dirty="0"/>
              <a:t>Let’s chat. Groups are preferred but not strictly required.</a:t>
            </a:r>
          </a:p>
          <a:p>
            <a:r>
              <a:rPr lang="en-US" dirty="0"/>
              <a:t>Ambitious project goal: develop the seed of something that can be a conference paper</a:t>
            </a:r>
          </a:p>
          <a:p>
            <a:pPr lvl="1"/>
            <a:r>
              <a:rPr lang="en-US" dirty="0"/>
              <a:t>Note: this is not the expectation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35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A54EE-491E-2671-7F89-9E6FA3C70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FE0E5-B00E-4997-31F8-C4D1A2D96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Start thinking about this now </a:t>
            </a:r>
          </a:p>
          <a:p>
            <a:r>
              <a:rPr lang="en-US" dirty="0"/>
              <a:t>Resources</a:t>
            </a:r>
          </a:p>
          <a:p>
            <a:pPr lvl="1"/>
            <a:r>
              <a:rPr lang="en-US" dirty="0"/>
              <a:t>Look at the course schedule: are there any topics that interest you</a:t>
            </a:r>
          </a:p>
          <a:p>
            <a:pPr lvl="1"/>
            <a:r>
              <a:rPr lang="en-US" dirty="0"/>
              <a:t>Bring in your outside interests! </a:t>
            </a:r>
          </a:p>
          <a:p>
            <a:r>
              <a:rPr lang="en-US" dirty="0"/>
              <a:t>Project can be open-ended; if you are not sure about your topic, ask me if it’s a good fit!</a:t>
            </a:r>
          </a:p>
        </p:txBody>
      </p:sp>
    </p:spTree>
    <p:extLst>
      <p:ext uri="{BB962C8B-B14F-4D97-AF65-F5344CB8AC3E}">
        <p14:creationId xmlns:p14="http://schemas.microsoft.com/office/powerpoint/2010/main" val="3899258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8F375-DA4F-AAC5-550D-4FCB1AA08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E29C1-065F-3860-679B-4B8725913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Start picking a topic</a:t>
            </a:r>
          </a:p>
          <a:p>
            <a:r>
              <a:rPr lang="en-US" dirty="0"/>
              <a:t>End of September: project pitches</a:t>
            </a:r>
          </a:p>
          <a:p>
            <a:pPr lvl="1"/>
            <a:r>
              <a:rPr lang="en-US" dirty="0"/>
              <a:t>5-8 slides pitching your project idea </a:t>
            </a:r>
          </a:p>
          <a:p>
            <a:pPr lvl="1"/>
            <a:r>
              <a:rPr lang="en-US" dirty="0"/>
              <a:t>Peer review: others will give you feedback on your project (</a:t>
            </a:r>
            <a:r>
              <a:rPr lang="en-US" dirty="0" err="1"/>
              <a:t>redteaming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Preparing response to </a:t>
            </a:r>
            <a:r>
              <a:rPr lang="en-US" dirty="0" err="1"/>
              <a:t>redteaming</a:t>
            </a:r>
            <a:r>
              <a:rPr lang="en-US" dirty="0"/>
              <a:t> and timeline</a:t>
            </a:r>
          </a:p>
          <a:p>
            <a:r>
              <a:rPr lang="en-US" dirty="0"/>
              <a:t>End of October</a:t>
            </a:r>
          </a:p>
          <a:p>
            <a:pPr lvl="1"/>
            <a:r>
              <a:rPr lang="en-US" dirty="0"/>
              <a:t>Mid-term check in: give updates on your progress</a:t>
            </a:r>
          </a:p>
          <a:p>
            <a:r>
              <a:rPr lang="en-US" dirty="0"/>
              <a:t>End of November (before break)</a:t>
            </a:r>
          </a:p>
          <a:p>
            <a:pPr lvl="1"/>
            <a:r>
              <a:rPr lang="en-US" dirty="0"/>
              <a:t>Pre-break check in </a:t>
            </a:r>
          </a:p>
          <a:p>
            <a:r>
              <a:rPr lang="en-US" dirty="0"/>
              <a:t>Last week of class</a:t>
            </a:r>
          </a:p>
          <a:p>
            <a:pPr lvl="1"/>
            <a:r>
              <a:rPr lang="en-US" dirty="0"/>
              <a:t>Final presentations</a:t>
            </a:r>
          </a:p>
          <a:p>
            <a:r>
              <a:rPr lang="en-US" dirty="0"/>
              <a:t>During finals	</a:t>
            </a:r>
          </a:p>
          <a:p>
            <a:pPr lvl="1"/>
            <a:r>
              <a:rPr lang="en-US" dirty="0"/>
              <a:t>Final writeup </a:t>
            </a:r>
          </a:p>
          <a:p>
            <a:r>
              <a:rPr lang="en-US" dirty="0"/>
              <a:t>Goal with all these check-ins: keep your projects on track and give you chances to get feedback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73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6DE4A-9218-DBF5-E635-CEC0078B5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A3171-6FA1-205F-0580-A96A7910F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82496"/>
            <a:ext cx="8229600" cy="304682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One of the course goals: foster a strong discussion </a:t>
            </a:r>
          </a:p>
          <a:p>
            <a:r>
              <a:rPr lang="en-US" dirty="0"/>
              <a:t>Being an active audience</a:t>
            </a:r>
          </a:p>
          <a:p>
            <a:pPr lvl="1"/>
            <a:r>
              <a:rPr lang="en-US" dirty="0"/>
              <a:t>Ask questions! </a:t>
            </a:r>
          </a:p>
          <a:p>
            <a:r>
              <a:rPr lang="en-US" dirty="0"/>
              <a:t>Do’s and Don’t</a:t>
            </a:r>
          </a:p>
          <a:p>
            <a:pPr lvl="1"/>
            <a:r>
              <a:rPr lang="en-US" dirty="0"/>
              <a:t>Quiz questions vs. understanding questions </a:t>
            </a:r>
          </a:p>
          <a:p>
            <a:pPr lvl="1"/>
            <a:r>
              <a:rPr lang="en-US" dirty="0"/>
              <a:t>Balancing critique with understanding </a:t>
            </a:r>
          </a:p>
          <a:p>
            <a:pPr lvl="1"/>
            <a:r>
              <a:rPr lang="en-US" dirty="0"/>
              <a:t>Major Do: Making connections</a:t>
            </a:r>
          </a:p>
          <a:p>
            <a:r>
              <a:rPr lang="en-US" dirty="0"/>
              <a:t>Laptops </a:t>
            </a:r>
          </a:p>
          <a:p>
            <a:pPr lvl="1"/>
            <a:r>
              <a:rPr lang="en-US" dirty="0"/>
              <a:t>No official policy on this </a:t>
            </a:r>
          </a:p>
          <a:p>
            <a:pPr lvl="1"/>
            <a:r>
              <a:rPr lang="en-US" dirty="0"/>
              <a:t>Guarantee: you will have a more engaged experience if you don’t use one </a:t>
            </a:r>
          </a:p>
        </p:txBody>
      </p:sp>
    </p:spTree>
    <p:extLst>
      <p:ext uri="{BB962C8B-B14F-4D97-AF65-F5344CB8AC3E}">
        <p14:creationId xmlns:p14="http://schemas.microsoft.com/office/powerpoint/2010/main" val="3438215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4EA85-1AAB-C982-6449-47E286A4D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read a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3A7CB-A43E-717B-02C2-5A2015030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82496"/>
            <a:ext cx="8229600" cy="3022854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Seems simple (hopefully you all know how to read), but…</a:t>
            </a:r>
          </a:p>
          <a:p>
            <a:r>
              <a:rPr lang="en-US" dirty="0"/>
              <a:t>Some guidance </a:t>
            </a:r>
          </a:p>
          <a:p>
            <a:pPr lvl="1"/>
            <a:r>
              <a:rPr lang="en-US" dirty="0"/>
              <a:t>Papers are not like books</a:t>
            </a:r>
          </a:p>
          <a:p>
            <a:pPr lvl="1"/>
            <a:r>
              <a:rPr lang="en-US" dirty="0"/>
              <a:t>Do multiple passes</a:t>
            </a:r>
          </a:p>
          <a:p>
            <a:pPr lvl="2"/>
            <a:r>
              <a:rPr lang="en-US" dirty="0"/>
              <a:t>Skim first: try to first identify main points </a:t>
            </a:r>
          </a:p>
          <a:p>
            <a:pPr lvl="2"/>
            <a:r>
              <a:rPr lang="en-US" dirty="0"/>
              <a:t>Then come back to fill in the details </a:t>
            </a:r>
          </a:p>
          <a:p>
            <a:pPr lvl="1"/>
            <a:r>
              <a:rPr lang="en-US" dirty="0"/>
              <a:t>For reading group purposes</a:t>
            </a:r>
          </a:p>
          <a:p>
            <a:pPr lvl="2"/>
            <a:r>
              <a:rPr lang="en-US" dirty="0"/>
              <a:t>Start outlining your slides in the first skim</a:t>
            </a:r>
          </a:p>
          <a:p>
            <a:pPr lvl="2"/>
            <a:r>
              <a:rPr lang="en-US" dirty="0"/>
              <a:t>Would recommend skimming all the papers in your batch before starting</a:t>
            </a:r>
          </a:p>
          <a:p>
            <a:pPr lvl="3"/>
            <a:r>
              <a:rPr lang="en-US" dirty="0"/>
              <a:t>Think about: How do these fit together? What would you like to highlight?</a:t>
            </a:r>
          </a:p>
          <a:p>
            <a:pPr lvl="2"/>
            <a:r>
              <a:rPr lang="en-US" dirty="0"/>
              <a:t>Then: Come back and fill in the details (don’t forget to do this part) </a:t>
            </a:r>
          </a:p>
          <a:p>
            <a:r>
              <a:rPr lang="en-US" dirty="0"/>
              <a:t>Read curiously!</a:t>
            </a:r>
          </a:p>
          <a:p>
            <a:pPr lvl="1"/>
            <a:r>
              <a:rPr lang="en-US" dirty="0"/>
              <a:t>If you have questions, find answers (probably, others will have similar questions) </a:t>
            </a:r>
          </a:p>
        </p:txBody>
      </p:sp>
    </p:spTree>
    <p:extLst>
      <p:ext uri="{BB962C8B-B14F-4D97-AF65-F5344CB8AC3E}">
        <p14:creationId xmlns:p14="http://schemas.microsoft.com/office/powerpoint/2010/main" val="1853648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50F8D-DCC4-558D-F082-D207AAF14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present a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567BD-82FF-7AAC-E97E-E1CBD2F91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82496"/>
            <a:ext cx="8229600" cy="3251454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Background </a:t>
            </a:r>
          </a:p>
          <a:p>
            <a:pPr lvl="1"/>
            <a:r>
              <a:rPr lang="en-US" dirty="0"/>
              <a:t>Give the context for the paper (a few slides at least) </a:t>
            </a:r>
          </a:p>
          <a:p>
            <a:pPr lvl="1"/>
            <a:r>
              <a:rPr lang="en-US" dirty="0"/>
              <a:t>Some days will have entire papers as background </a:t>
            </a:r>
          </a:p>
          <a:p>
            <a:pPr lvl="1"/>
            <a:r>
              <a:rPr lang="en-US" dirty="0"/>
              <a:t>Think about whether any key background/context is missing and add that </a:t>
            </a:r>
          </a:p>
          <a:p>
            <a:r>
              <a:rPr lang="en-US" dirty="0"/>
              <a:t>Technical papers: Clearly describe: </a:t>
            </a:r>
          </a:p>
          <a:p>
            <a:pPr lvl="1"/>
            <a:r>
              <a:rPr lang="en-US" dirty="0"/>
              <a:t>What problem are they solving?</a:t>
            </a:r>
          </a:p>
          <a:p>
            <a:pPr lvl="1"/>
            <a:r>
              <a:rPr lang="en-US" dirty="0"/>
              <a:t>Why should we care about it? </a:t>
            </a:r>
          </a:p>
          <a:p>
            <a:pPr lvl="1"/>
            <a:r>
              <a:rPr lang="en-US" dirty="0"/>
              <a:t>How did they solve it (method section)?</a:t>
            </a:r>
          </a:p>
          <a:p>
            <a:pPr lvl="1"/>
            <a:r>
              <a:rPr lang="en-US" dirty="0"/>
              <a:t>How do they evaluate their method (baselines and metrics)?</a:t>
            </a:r>
          </a:p>
          <a:p>
            <a:pPr lvl="1"/>
            <a:r>
              <a:rPr lang="en-US" dirty="0"/>
              <a:t>What were the results?</a:t>
            </a:r>
          </a:p>
          <a:p>
            <a:pPr lvl="1"/>
            <a:r>
              <a:rPr lang="en-US" dirty="0"/>
              <a:t>Why does their method work (analysis)?</a:t>
            </a:r>
          </a:p>
          <a:p>
            <a:r>
              <a:rPr lang="en-US" dirty="0"/>
              <a:t>Pay attention to this structure! (It will come in handy when you write your reports)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400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11BF8-11B8-B8BE-303B-DF0B7E9E5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find papers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38508-9292-A185-D63F-06A5F4E8A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700" dirty="0"/>
              <a:t>When reading curiously, you should be able to find related papers </a:t>
            </a:r>
          </a:p>
          <a:p>
            <a:r>
              <a:rPr lang="en-US" sz="1700" dirty="0"/>
              <a:t>Backward references and forward references</a:t>
            </a:r>
          </a:p>
          <a:p>
            <a:r>
              <a:rPr lang="en-US" sz="1700" dirty="0"/>
              <a:t>Google scholar is your friend</a:t>
            </a:r>
          </a:p>
          <a:p>
            <a:r>
              <a:rPr lang="en-US" sz="1700" dirty="0"/>
              <a:t>Generally speaking: LLMs are not your friend here (low recall, hallucinations)</a:t>
            </a:r>
          </a:p>
          <a:p>
            <a:pPr lvl="1"/>
            <a:r>
              <a:rPr lang="en-US" sz="1400" dirty="0"/>
              <a:t>Would not recommend unless you know what you are looking for (i.e. you can verify)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3FD5A1-7BA8-A910-4601-1E97D3A8D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436" y="3469969"/>
            <a:ext cx="2578100" cy="10138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00AACB-8129-B2D6-04E7-80DAAA82F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3348494"/>
            <a:ext cx="3625850" cy="164985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169AA20-5396-5FE4-D00A-C2AE66AE9636}"/>
              </a:ext>
            </a:extLst>
          </p:cNvPr>
          <p:cNvSpPr/>
          <p:nvPr/>
        </p:nvSpPr>
        <p:spPr>
          <a:xfrm>
            <a:off x="5461820" y="4749542"/>
            <a:ext cx="381000" cy="184404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04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147E1-96BE-03F4-0B7C-F357EC960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48200-50CF-F772-A0AD-67CB7F2E7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Limit the amount of text on a slide</a:t>
            </a:r>
          </a:p>
          <a:p>
            <a:pPr lvl="1"/>
            <a:r>
              <a:rPr lang="en-US" dirty="0"/>
              <a:t>Generally, slides are visual tools (this is a bad slide)</a:t>
            </a:r>
          </a:p>
          <a:p>
            <a:r>
              <a:rPr lang="en-US" dirty="0"/>
              <a:t>A good rule of thumb: 1 minute per slide</a:t>
            </a:r>
          </a:p>
          <a:p>
            <a:pPr lvl="1"/>
            <a:r>
              <a:rPr lang="en-US" dirty="0"/>
              <a:t>Plan in pauses for questions</a:t>
            </a:r>
          </a:p>
          <a:p>
            <a:pPr lvl="1"/>
            <a:r>
              <a:rPr lang="en-US" dirty="0"/>
              <a:t>Some slides may be more/less (e.g. a slide with many results might need more time)</a:t>
            </a:r>
          </a:p>
          <a:p>
            <a:pPr lvl="1"/>
            <a:r>
              <a:rPr lang="en-US" dirty="0"/>
              <a:t>Practice your presentation to get timing right</a:t>
            </a:r>
          </a:p>
          <a:p>
            <a:r>
              <a:rPr lang="en-US" dirty="0"/>
              <a:t>Structure your slides (no paragraphs)</a:t>
            </a:r>
          </a:p>
          <a:p>
            <a:r>
              <a:rPr lang="en-US" dirty="0"/>
              <a:t>Incorporate and explain figures (draw simple figures if needed)</a:t>
            </a:r>
          </a:p>
          <a:p>
            <a:r>
              <a:rPr lang="en-US" dirty="0"/>
              <a:t>Incremental reveals!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61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E4B66-45F4-29C2-8E46-C97A81F83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Today: 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F12B0-95EF-E3D4-34F5-4D4291F26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Who am I?</a:t>
            </a:r>
          </a:p>
          <a:p>
            <a:r>
              <a:rPr lang="en-US" dirty="0"/>
              <a:t>Intro and Overview</a:t>
            </a:r>
          </a:p>
          <a:p>
            <a:pPr lvl="1"/>
            <a:r>
              <a:rPr lang="en-US" dirty="0"/>
              <a:t>Goals</a:t>
            </a:r>
          </a:p>
          <a:p>
            <a:pPr lvl="1"/>
            <a:r>
              <a:rPr lang="en-US" dirty="0"/>
              <a:t>Topics</a:t>
            </a:r>
          </a:p>
          <a:p>
            <a:pPr lvl="1"/>
            <a:r>
              <a:rPr lang="en-US" dirty="0"/>
              <a:t>Presentation</a:t>
            </a:r>
          </a:p>
          <a:p>
            <a:pPr lvl="1"/>
            <a:r>
              <a:rPr lang="en-US" dirty="0"/>
              <a:t>Project</a:t>
            </a:r>
          </a:p>
          <a:p>
            <a:pPr lvl="1"/>
            <a:r>
              <a:rPr lang="en-US" dirty="0"/>
              <a:t>Participation</a:t>
            </a:r>
          </a:p>
          <a:p>
            <a:r>
              <a:rPr lang="en-US" dirty="0"/>
              <a:t>How to read and present papers</a:t>
            </a:r>
          </a:p>
          <a:p>
            <a:r>
              <a:rPr lang="en-US" dirty="0"/>
              <a:t>How to find papers</a:t>
            </a:r>
          </a:p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13122230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3E915-F417-D05C-3276-32B233373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95858-7586-1D04-5DA2-76A936825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Some days have many papers</a:t>
            </a:r>
          </a:p>
          <a:p>
            <a:pPr lvl="1"/>
            <a:r>
              <a:rPr lang="en-US" dirty="0"/>
              <a:t>Decide what kind of paper each paper is</a:t>
            </a:r>
          </a:p>
          <a:p>
            <a:r>
              <a:rPr lang="en-US" dirty="0"/>
              <a:t>For example:</a:t>
            </a:r>
          </a:p>
          <a:p>
            <a:pPr lvl="1"/>
            <a:r>
              <a:rPr lang="en-US" dirty="0"/>
              <a:t>If it’s an older more foundational paper, focus more on the motivation/influence on other papers as opposed to the results (which might be less impressive now) </a:t>
            </a:r>
          </a:p>
          <a:p>
            <a:pPr lvl="1"/>
            <a:r>
              <a:rPr lang="en-US" dirty="0"/>
              <a:t>Read your papers together to try to pull out important common themes, then go back and highlight those ideas</a:t>
            </a:r>
          </a:p>
          <a:p>
            <a:pPr lvl="1"/>
            <a:r>
              <a:rPr lang="en-US" dirty="0"/>
              <a:t>For a lot of days, I have chosen papers with this in mind; some of the older papers introduce ideas/tasks/themes that are important for newer papers</a:t>
            </a:r>
          </a:p>
        </p:txBody>
      </p:sp>
    </p:spTree>
    <p:extLst>
      <p:ext uri="{BB962C8B-B14F-4D97-AF65-F5344CB8AC3E}">
        <p14:creationId xmlns:p14="http://schemas.microsoft.com/office/powerpoint/2010/main" val="3204858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8F46F-7A44-0D92-73B8-1E56A5E13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4ACEF-C797-C3E2-6C71-70605E00D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hear from you</a:t>
            </a:r>
          </a:p>
          <a:p>
            <a:r>
              <a:rPr lang="en-US" dirty="0"/>
              <a:t>No wrong answers</a:t>
            </a:r>
          </a:p>
        </p:txBody>
      </p:sp>
    </p:spTree>
    <p:extLst>
      <p:ext uri="{BB962C8B-B14F-4D97-AF65-F5344CB8AC3E}">
        <p14:creationId xmlns:p14="http://schemas.microsoft.com/office/powerpoint/2010/main" val="3259519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2BD4A-6849-3447-DACD-E278EAB12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F51A7-69B5-2FEE-EB0F-9AC167682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here is a:</a:t>
            </a:r>
          </a:p>
          <a:p>
            <a:pPr lvl="1"/>
            <a:r>
              <a:rPr lang="en-US" dirty="0"/>
              <a:t>CS graduate student</a:t>
            </a:r>
          </a:p>
          <a:p>
            <a:pPr lvl="1"/>
            <a:r>
              <a:rPr lang="en-US" dirty="0"/>
              <a:t>Linguistics graduate student</a:t>
            </a:r>
          </a:p>
          <a:p>
            <a:pPr lvl="1"/>
            <a:r>
              <a:rPr lang="en-US" dirty="0"/>
              <a:t>Neither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8983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E75A8-1585-4CF2-6F12-1BEB78D4E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9E4A2-3B16-9386-E8D4-63147EA5F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9A75D-83B9-CB9C-9F2F-1CAAC04FB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Who here has:</a:t>
            </a:r>
          </a:p>
          <a:p>
            <a:pPr lvl="1"/>
            <a:r>
              <a:rPr lang="en-US" dirty="0"/>
              <a:t>Taken an NLP course before</a:t>
            </a:r>
          </a:p>
          <a:p>
            <a:pPr lvl="1"/>
            <a:r>
              <a:rPr lang="en-US" dirty="0"/>
              <a:t>Taken an AI or RL course before</a:t>
            </a:r>
          </a:p>
          <a:p>
            <a:pPr lvl="1"/>
            <a:r>
              <a:rPr lang="en-US" dirty="0"/>
              <a:t>Done a project with LLMs</a:t>
            </a:r>
          </a:p>
          <a:p>
            <a:pPr lvl="1"/>
            <a:r>
              <a:rPr lang="en-US" dirty="0"/>
              <a:t>Used LLMs in their daily lives</a:t>
            </a:r>
          </a:p>
          <a:p>
            <a:pPr lvl="1"/>
            <a:r>
              <a:rPr lang="en-US" dirty="0"/>
              <a:t>Used LLM agents in their daily lives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330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82B03-CA71-CD4E-0EA6-5E6D4AA6C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agent?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495C6-37B6-642B-EDC8-7FBDCBA9F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key features of an agent?</a:t>
            </a:r>
          </a:p>
          <a:p>
            <a:r>
              <a:rPr lang="en-US" dirty="0"/>
              <a:t>How is an agent different from a model?</a:t>
            </a:r>
          </a:p>
        </p:txBody>
      </p:sp>
    </p:spTree>
    <p:extLst>
      <p:ext uri="{BB962C8B-B14F-4D97-AF65-F5344CB8AC3E}">
        <p14:creationId xmlns:p14="http://schemas.microsoft.com/office/powerpoint/2010/main" val="31990383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C555D-F569-C431-8978-8829AEA82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DA895-D7E0-C037-91F7-3EE85F9E3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some examples of communication?</a:t>
            </a:r>
          </a:p>
          <a:p>
            <a:r>
              <a:rPr lang="en-US" dirty="0"/>
              <a:t>What are the advantages/disadvantages of language communication?</a:t>
            </a:r>
          </a:p>
        </p:txBody>
      </p:sp>
    </p:spTree>
    <p:extLst>
      <p:ext uri="{BB962C8B-B14F-4D97-AF65-F5344CB8AC3E}">
        <p14:creationId xmlns:p14="http://schemas.microsoft.com/office/powerpoint/2010/main" val="35058983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C07A8-277D-B03D-0ADD-05E37A510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8436D-9023-BF74-9A33-6392790F0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it mean for something to be grounded?</a:t>
            </a:r>
          </a:p>
        </p:txBody>
      </p:sp>
    </p:spTree>
    <p:extLst>
      <p:ext uri="{BB962C8B-B14F-4D97-AF65-F5344CB8AC3E}">
        <p14:creationId xmlns:p14="http://schemas.microsoft.com/office/powerpoint/2010/main" val="21232084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A2CE8-EDFE-F4FA-BF2A-A09CCA942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Multi-Agent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B4231-B004-362D-8222-C059FE992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it mean for a system to be “multi-agent”?</a:t>
            </a:r>
          </a:p>
        </p:txBody>
      </p:sp>
    </p:spTree>
    <p:extLst>
      <p:ext uri="{BB962C8B-B14F-4D97-AF65-F5344CB8AC3E}">
        <p14:creationId xmlns:p14="http://schemas.microsoft.com/office/powerpoint/2010/main" val="42098725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1E734-12DE-1D15-F508-144CD209A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3ED9B-F6DD-C793-0EBB-26F00AE58E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you want to get from this course?</a:t>
            </a:r>
          </a:p>
        </p:txBody>
      </p:sp>
    </p:spTree>
    <p:extLst>
      <p:ext uri="{BB962C8B-B14F-4D97-AF65-F5344CB8AC3E}">
        <p14:creationId xmlns:p14="http://schemas.microsoft.com/office/powerpoint/2010/main" val="21148611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9821-3368-1467-6F37-0CEC5529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7276B-4C2C-43FC-9490-EA17600BF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Assignments: Canvas</a:t>
            </a:r>
          </a:p>
          <a:p>
            <a:r>
              <a:rPr lang="en-US" dirty="0"/>
              <a:t>Everything else: Course website</a:t>
            </a:r>
          </a:p>
          <a:p>
            <a:r>
              <a:rPr lang="en-US" dirty="0"/>
              <a:t>By next class:</a:t>
            </a:r>
          </a:p>
          <a:p>
            <a:pPr lvl="1"/>
            <a:r>
              <a:rPr lang="en-US" dirty="0"/>
              <a:t>Fill out the presentation interest form</a:t>
            </a:r>
          </a:p>
          <a:p>
            <a:pPr lvl="1"/>
            <a:r>
              <a:rPr lang="en-US" dirty="0"/>
              <a:t>Note: the first presentation is 1 week from today, and will be graded accordingly.</a:t>
            </a:r>
          </a:p>
          <a:p>
            <a:r>
              <a:rPr lang="en-US" dirty="0"/>
              <a:t>Class after that</a:t>
            </a:r>
          </a:p>
          <a:p>
            <a:pPr lvl="1"/>
            <a:r>
              <a:rPr lang="en-US" dirty="0"/>
              <a:t>I have gotten 2,000 GPU hours on TACC, but you will need a TACC account. If you don’t have one already, you should make one </a:t>
            </a:r>
          </a:p>
          <a:p>
            <a:pPr lvl="1"/>
            <a:r>
              <a:rPr lang="en-US" dirty="0"/>
              <a:t>Other GPU resources (free for students):</a:t>
            </a:r>
          </a:p>
          <a:p>
            <a:pPr lvl="2"/>
            <a:r>
              <a:rPr lang="en-US" dirty="0"/>
              <a:t>Google </a:t>
            </a:r>
            <a:r>
              <a:rPr lang="en-US" dirty="0" err="1"/>
              <a:t>Colab</a:t>
            </a:r>
            <a:r>
              <a:rPr lang="en-US" dirty="0"/>
              <a:t>, research </a:t>
            </a:r>
            <a:r>
              <a:rPr lang="en-US"/>
              <a:t>TPU credits</a:t>
            </a:r>
            <a:endParaRPr lang="en-US" dirty="0"/>
          </a:p>
          <a:p>
            <a:pPr lvl="2"/>
            <a:r>
              <a:rPr lang="en-US" dirty="0"/>
              <a:t>AWS and Azure both give a number of free credits when you join</a:t>
            </a:r>
          </a:p>
        </p:txBody>
      </p:sp>
    </p:spTree>
    <p:extLst>
      <p:ext uri="{BB962C8B-B14F-4D97-AF65-F5344CB8AC3E}">
        <p14:creationId xmlns:p14="http://schemas.microsoft.com/office/powerpoint/2010/main" val="2189156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500F-E7EC-4BE8-C476-485817A26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2EF5F2-517E-6342-3B87-1101ED913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Assistant Professor in Computer Science</a:t>
            </a:r>
          </a:p>
          <a:p>
            <a:r>
              <a:rPr lang="en-US" dirty="0"/>
              <a:t>Developing AI agents that intelligently communicate and collaborate with people and each other</a:t>
            </a:r>
          </a:p>
          <a:p>
            <a:pPr lvl="1"/>
            <a:r>
              <a:rPr lang="en-US" dirty="0"/>
              <a:t>Multi-agent communication/collaboration (debate, distillation, pragmatics, persuasion)</a:t>
            </a:r>
          </a:p>
          <a:p>
            <a:pPr lvl="1"/>
            <a:r>
              <a:rPr lang="en-US" dirty="0"/>
              <a:t>Grounding (vision-language, text-to-action, text-to-code)</a:t>
            </a:r>
          </a:p>
          <a:p>
            <a:pPr lvl="1"/>
            <a:r>
              <a:rPr lang="en-US" dirty="0"/>
              <a:t>Handling uncertainty, ambiguity, and underspecification </a:t>
            </a:r>
          </a:p>
          <a:p>
            <a:r>
              <a:rPr lang="en-US" dirty="0"/>
              <a:t>CS and </a:t>
            </a:r>
            <a:r>
              <a:rPr lang="en-US" dirty="0" err="1"/>
              <a:t>CogSci</a:t>
            </a:r>
            <a:endParaRPr lang="en-US" dirty="0"/>
          </a:p>
          <a:p>
            <a:pPr lvl="1"/>
            <a:r>
              <a:rPr lang="en-US" dirty="0"/>
              <a:t>Especially linguistics</a:t>
            </a:r>
          </a:p>
          <a:p>
            <a:pPr lvl="1"/>
            <a:endParaRPr lang="en-US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29C5F465-ADAE-E8F1-6831-7CDF39E6E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546354"/>
            <a:ext cx="1496738" cy="149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489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216D3-C821-0CBA-E854-76E4BFC29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807021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54F4E-089B-50CE-80DA-EF9D195ED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Course goals:</a:t>
            </a:r>
          </a:p>
          <a:p>
            <a:pPr lvl="1"/>
            <a:r>
              <a:rPr lang="en-US" b="1" dirty="0"/>
              <a:t>Understanding</a:t>
            </a:r>
            <a:r>
              <a:rPr lang="en-US" dirty="0"/>
              <a:t> the fundamental questions and challenges in developing agents. </a:t>
            </a:r>
          </a:p>
          <a:p>
            <a:pPr lvl="1"/>
            <a:r>
              <a:rPr lang="en-US" dirty="0"/>
              <a:t>An ability to </a:t>
            </a:r>
            <a:r>
              <a:rPr lang="en-US" b="1" dirty="0"/>
              <a:t>find, assess, and read cutting-edge research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An ability to </a:t>
            </a:r>
            <a:r>
              <a:rPr lang="en-US" b="1" dirty="0"/>
              <a:t>situate research in historical context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Brainstorming, developing, and executing an exciting course project in line with course topics.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B1E630-545C-6F52-6A51-FB0604B18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657885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AE1D7-9BFE-3611-86B3-ACDAA6C00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0914A-01A1-2C74-B4E7-1816208E7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  <a:p>
            <a:pPr lvl="1"/>
            <a:r>
              <a:rPr lang="en-US" dirty="0"/>
              <a:t>Presentation</a:t>
            </a:r>
          </a:p>
          <a:p>
            <a:pPr lvl="1"/>
            <a:r>
              <a:rPr lang="en-US" dirty="0"/>
              <a:t>Project</a:t>
            </a:r>
          </a:p>
          <a:p>
            <a:pPr lvl="1"/>
            <a:r>
              <a:rPr lang="en-US" dirty="0"/>
              <a:t>Participation</a:t>
            </a:r>
          </a:p>
        </p:txBody>
      </p:sp>
    </p:spTree>
    <p:extLst>
      <p:ext uri="{BB962C8B-B14F-4D97-AF65-F5344CB8AC3E}">
        <p14:creationId xmlns:p14="http://schemas.microsoft.com/office/powerpoint/2010/main" val="1106176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F8512-0E4C-0195-E19B-B56EE20F5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covered/Schedule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2A7B06-FAC9-DF52-79FB-B35D5AC300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7015198"/>
              </p:ext>
            </p:extLst>
          </p:nvPr>
        </p:nvGraphicFramePr>
        <p:xfrm>
          <a:off x="457200" y="1682750"/>
          <a:ext cx="8229600" cy="310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637959035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3969695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895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Intro + LLM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885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2-3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LLMs for Action (semantic parsing, tool use, program induction/skill learning, optimization, uncertainty and calibration)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035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4-5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Multi-agent (orchestration, debate, pragmatics)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8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Embodied/multimodal (VLMs and VLAs)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982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6-7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Project pitch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462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7-8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Embodied/multimodal (visual programs code as policy, robotics)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1558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7910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91A48-C43A-EDFD-A227-4396A71C2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31F1F-633D-D5A3-AD01-A2434FAE9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covered/Schedule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E853CB5-72CE-22D6-5204-F3709B3237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0734982"/>
              </p:ext>
            </p:extLst>
          </p:nvPr>
        </p:nvGraphicFramePr>
        <p:xfrm>
          <a:off x="457200" y="1682750"/>
          <a:ext cx="8229600" cy="311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637959035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3969695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895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Computer use (web agents, code agents)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8885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Project check-in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035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10-11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Information agents (deep research, ambiguity, information-seeking)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8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Flex/special topics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982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Project check-in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462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13-14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Safety/Ethics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155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15-16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Wrap up/summary, final presentations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117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7921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8FDA1-1580-F021-4F51-E6B1CC01C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AAA4C-375B-93CB-CA83-24E1F4F54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schedule might change slightly</a:t>
            </a:r>
          </a:p>
          <a:p>
            <a:r>
              <a:rPr lang="en-US" dirty="0"/>
              <a:t>Papers might be adjusted</a:t>
            </a:r>
          </a:p>
          <a:p>
            <a:pPr lvl="1"/>
            <a:r>
              <a:rPr lang="en-US" dirty="0"/>
              <a:t>I will let you know 2 weeks before you present whether that’s the case</a:t>
            </a:r>
          </a:p>
          <a:p>
            <a:r>
              <a:rPr lang="en-US" dirty="0"/>
              <a:t>You should feel free to suggest changes</a:t>
            </a:r>
          </a:p>
          <a:p>
            <a:pPr lvl="1"/>
            <a:r>
              <a:rPr lang="en-US" dirty="0"/>
              <a:t>Please let me know 1 week in advance via email</a:t>
            </a:r>
          </a:p>
          <a:p>
            <a:pPr lvl="1"/>
            <a:r>
              <a:rPr lang="en-US" dirty="0"/>
              <a:t>I will check and confirm</a:t>
            </a:r>
          </a:p>
        </p:txBody>
      </p:sp>
    </p:spTree>
    <p:extLst>
      <p:ext uri="{BB962C8B-B14F-4D97-AF65-F5344CB8AC3E}">
        <p14:creationId xmlns:p14="http://schemas.microsoft.com/office/powerpoint/2010/main" val="3898060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99BB6-0A12-1BC3-3F0D-B46558BA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E1640-EA42-D355-69CB-B73D4CF0C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You will each be asked to choose and present on a topic </a:t>
            </a:r>
          </a:p>
          <a:p>
            <a:r>
              <a:rPr lang="en-US" dirty="0"/>
              <a:t>How this will work:</a:t>
            </a:r>
          </a:p>
          <a:p>
            <a:pPr lvl="1"/>
            <a:r>
              <a:rPr lang="en-US" dirty="0"/>
              <a:t>I have released a topic list and schedule</a:t>
            </a:r>
          </a:p>
          <a:p>
            <a:pPr lvl="1"/>
            <a:r>
              <a:rPr lang="en-US" dirty="0"/>
              <a:t>Rank your top 5 days and send to me via email with subject line “CS395T Topic: &lt;Name&gt;”</a:t>
            </a:r>
          </a:p>
          <a:p>
            <a:pPr lvl="1"/>
            <a:r>
              <a:rPr lang="en-US" dirty="0"/>
              <a:t>In this email, add 1 sentence about your interests in the course.</a:t>
            </a:r>
          </a:p>
          <a:p>
            <a:pPr lvl="1"/>
            <a:r>
              <a:rPr lang="en-US" dirty="0"/>
              <a:t>I will try to match everyone to their highest-ranked available topic. If there is no such topic available, I will allocate topics based on interests.</a:t>
            </a:r>
          </a:p>
        </p:txBody>
      </p:sp>
    </p:spTree>
    <p:extLst>
      <p:ext uri="{BB962C8B-B14F-4D97-AF65-F5344CB8AC3E}">
        <p14:creationId xmlns:p14="http://schemas.microsoft.com/office/powerpoint/2010/main" val="57389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16-9 Cover">
  <a:themeElements>
    <a:clrScheme name="UT Brand Color Palette">
      <a:dk1>
        <a:srgbClr val="BE5700"/>
      </a:dk1>
      <a:lt1>
        <a:srgbClr val="FFFFFF"/>
      </a:lt1>
      <a:dk2>
        <a:srgbClr val="D6D2C3"/>
      </a:dk2>
      <a:lt2>
        <a:srgbClr val="333F48"/>
      </a:lt2>
      <a:accent1>
        <a:srgbClr val="F7961F"/>
      </a:accent1>
      <a:accent2>
        <a:srgbClr val="FFD600"/>
      </a:accent2>
      <a:accent3>
        <a:srgbClr val="A6CC57"/>
      </a:accent3>
      <a:accent4>
        <a:srgbClr val="579C41"/>
      </a:accent4>
      <a:accent5>
        <a:srgbClr val="00A8B6"/>
      </a:accent5>
      <a:accent6>
        <a:srgbClr val="005E86"/>
      </a:accent6>
      <a:hlink>
        <a:srgbClr val="BF5700"/>
      </a:hlink>
      <a:folHlink>
        <a:srgbClr val="9CADB7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6-9 Light Background">
  <a:themeElements>
    <a:clrScheme name="UT Brand Color Palette">
      <a:dk1>
        <a:srgbClr val="BE5700"/>
      </a:dk1>
      <a:lt1>
        <a:srgbClr val="FFFFFF"/>
      </a:lt1>
      <a:dk2>
        <a:srgbClr val="D6D2C3"/>
      </a:dk2>
      <a:lt2>
        <a:srgbClr val="333F48"/>
      </a:lt2>
      <a:accent1>
        <a:srgbClr val="F7961F"/>
      </a:accent1>
      <a:accent2>
        <a:srgbClr val="FFD600"/>
      </a:accent2>
      <a:accent3>
        <a:srgbClr val="A6CC57"/>
      </a:accent3>
      <a:accent4>
        <a:srgbClr val="579C41"/>
      </a:accent4>
      <a:accent5>
        <a:srgbClr val="00A8B6"/>
      </a:accent5>
      <a:accent6>
        <a:srgbClr val="005E86"/>
      </a:accent6>
      <a:hlink>
        <a:srgbClr val="BF5700"/>
      </a:hlink>
      <a:folHlink>
        <a:srgbClr val="9CAD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6-9 White Backgroud">
  <a:themeElements>
    <a:clrScheme name="UT Brand Color Palette">
      <a:dk1>
        <a:srgbClr val="BE5700"/>
      </a:dk1>
      <a:lt1>
        <a:srgbClr val="FFFFFF"/>
      </a:lt1>
      <a:dk2>
        <a:srgbClr val="D6D2C3"/>
      </a:dk2>
      <a:lt2>
        <a:srgbClr val="333F48"/>
      </a:lt2>
      <a:accent1>
        <a:srgbClr val="F7961F"/>
      </a:accent1>
      <a:accent2>
        <a:srgbClr val="FFD600"/>
      </a:accent2>
      <a:accent3>
        <a:srgbClr val="A6CC57"/>
      </a:accent3>
      <a:accent4>
        <a:srgbClr val="579C41"/>
      </a:accent4>
      <a:accent5>
        <a:srgbClr val="00A8B6"/>
      </a:accent5>
      <a:accent6>
        <a:srgbClr val="005E86"/>
      </a:accent6>
      <a:hlink>
        <a:srgbClr val="BF5700"/>
      </a:hlink>
      <a:folHlink>
        <a:srgbClr val="9CAD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13822</TotalTime>
  <Words>1696</Words>
  <Application>Microsoft Macintosh PowerPoint</Application>
  <PresentationFormat>On-screen Show (16:9)</PresentationFormat>
  <Paragraphs>238</Paragraphs>
  <Slides>30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Arial Black</vt:lpstr>
      <vt:lpstr>Calibri</vt:lpstr>
      <vt:lpstr>16-9 Cover</vt:lpstr>
      <vt:lpstr>16-9 Light Background</vt:lpstr>
      <vt:lpstr>16-9 White Backgroud</vt:lpstr>
      <vt:lpstr>CS 395T: Communicative and Grounded AI Agents</vt:lpstr>
      <vt:lpstr>Today: Introductions</vt:lpstr>
      <vt:lpstr>Who am I?</vt:lpstr>
      <vt:lpstr>Overview</vt:lpstr>
      <vt:lpstr>Overview</vt:lpstr>
      <vt:lpstr>Topics covered/Schedule</vt:lpstr>
      <vt:lpstr>Topics covered/Schedule</vt:lpstr>
      <vt:lpstr>About the schedule</vt:lpstr>
      <vt:lpstr>Presentation</vt:lpstr>
      <vt:lpstr>Presentation</vt:lpstr>
      <vt:lpstr>Picking a presentation day</vt:lpstr>
      <vt:lpstr>Project</vt:lpstr>
      <vt:lpstr>Choosing a Project</vt:lpstr>
      <vt:lpstr>Project Timeline</vt:lpstr>
      <vt:lpstr>Participation</vt:lpstr>
      <vt:lpstr>How to read a paper</vt:lpstr>
      <vt:lpstr>How to present a paper</vt:lpstr>
      <vt:lpstr>How to find papers </vt:lpstr>
      <vt:lpstr>Presentation tips</vt:lpstr>
      <vt:lpstr>Presentation tips</vt:lpstr>
      <vt:lpstr>Discussion time!</vt:lpstr>
      <vt:lpstr>Who are you?</vt:lpstr>
      <vt:lpstr>Who are you?</vt:lpstr>
      <vt:lpstr>What is an agent?</vt:lpstr>
      <vt:lpstr>Communication</vt:lpstr>
      <vt:lpstr>Grounding</vt:lpstr>
      <vt:lpstr>Multi-Agent</vt:lpstr>
      <vt:lpstr>Your goals</vt:lpstr>
      <vt:lpstr>Logistics</vt:lpstr>
      <vt:lpstr>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</dc:title>
  <dc:subject/>
  <dc:creator>University Marketing and Creative Services</dc:creator>
  <cp:keywords/>
  <dc:description/>
  <cp:lastModifiedBy>Stengel-Eskin, Elias Leo</cp:lastModifiedBy>
  <cp:revision>417</cp:revision>
  <cp:lastPrinted>2011-01-24T02:49:42Z</cp:lastPrinted>
  <dcterms:created xsi:type="dcterms:W3CDTF">2011-06-30T15:04:08Z</dcterms:created>
  <dcterms:modified xsi:type="dcterms:W3CDTF">2025-08-26T02:41:33Z</dcterms:modified>
  <cp:category/>
</cp:coreProperties>
</file>

<file path=docProps/thumbnail.jpeg>
</file>